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79" r:id="rId3"/>
    <p:sldId id="280" r:id="rId4"/>
    <p:sldId id="281" r:id="rId5"/>
    <p:sldId id="283" r:id="rId6"/>
    <p:sldId id="282" r:id="rId7"/>
    <p:sldId id="284" r:id="rId8"/>
    <p:sldId id="285" r:id="rId9"/>
    <p:sldId id="286" r:id="rId10"/>
    <p:sldId id="288" r:id="rId11"/>
    <p:sldId id="289" r:id="rId12"/>
    <p:sldId id="290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100" d="100"/>
          <a:sy n="100" d="100"/>
        </p:scale>
        <p:origin x="990" y="31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0.m4a"/><Relationship Id="rId7" Type="http://schemas.openxmlformats.org/officeDocument/2006/relationships/image" Target="../media/image19.pn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466663"/>
            <a:ext cx="5385816" cy="1225296"/>
          </a:xfrm>
        </p:spPr>
        <p:txBody>
          <a:bodyPr/>
          <a:lstStyle/>
          <a:p>
            <a:r>
              <a:rPr lang="en-US" dirty="0"/>
              <a:t>Event Management </a:t>
            </a:r>
            <a:br>
              <a:rPr lang="en-US" dirty="0"/>
            </a:br>
            <a:r>
              <a:rPr lang="en-US" dirty="0"/>
              <a:t> Database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2656"/>
            <a:ext cx="3493008" cy="878908"/>
          </a:xfrm>
        </p:spPr>
        <p:txBody>
          <a:bodyPr/>
          <a:lstStyle/>
          <a:p>
            <a:r>
              <a:rPr lang="en-US" dirty="0"/>
              <a:t>Ryan Pierce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FFC7A8-1DF1-973E-D07A-4DC3950D7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7"/>
    </mc:Choice>
    <mc:Fallback>
      <p:transition spd="slow" advTm="1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27E602-2334-5327-B354-FE6706BB3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9" y="852198"/>
            <a:ext cx="1238251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35A1B-FE91-0AC5-D154-84FCE5BF2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973" y="0"/>
            <a:ext cx="310515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520B2-EBC3-8E91-EB26-F5B416608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82"/>
          <a:stretch/>
        </p:blipFill>
        <p:spPr>
          <a:xfrm>
            <a:off x="1419423" y="0"/>
            <a:ext cx="31051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C58F5-33C4-C8DC-BA72-E39843AEB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524" y="0"/>
            <a:ext cx="3105150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10EE60-49C9-EDF6-BC80-80581AE55945}"/>
              </a:ext>
            </a:extLst>
          </p:cNvPr>
          <p:cNvSpPr/>
          <p:nvPr/>
        </p:nvSpPr>
        <p:spPr>
          <a:xfrm>
            <a:off x="4619625" y="2924175"/>
            <a:ext cx="371475" cy="35242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203D0E-8F2A-BBB7-8066-94BC44EFAEF0}"/>
              </a:ext>
            </a:extLst>
          </p:cNvPr>
          <p:cNvSpPr/>
          <p:nvPr/>
        </p:nvSpPr>
        <p:spPr>
          <a:xfrm>
            <a:off x="8301086" y="2924175"/>
            <a:ext cx="371475" cy="35242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2FBD03E-FB96-94DA-AB21-88423DAABD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45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23"/>
    </mc:Choice>
    <mc:Fallback>
      <p:transition spd="slow" advTm="36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14F-849C-2A6A-CDB7-F7D1F24E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94" y="0"/>
            <a:ext cx="5626227" cy="1454277"/>
          </a:xfrm>
        </p:spPr>
        <p:txBody>
          <a:bodyPr/>
          <a:lstStyle/>
          <a:p>
            <a:pPr algn="ctr"/>
            <a:r>
              <a:rPr lang="en-US" sz="3600" dirty="0"/>
              <a:t>Dynamic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BE8E-92B7-AFD3-FEAC-F4B4308E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543050"/>
            <a:ext cx="6766560" cy="438023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One of the key strengths of our Event Management Database is the dynamic relationships between certain tables, enabling real-time updates and seamless data synchronization.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Ticket Table and Event Table and Venue Table: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Ticket Table has a dynamic relationship with the Event Table.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Whenever tickets are added, deleted, or modified, the corresponding event's </a:t>
            </a:r>
            <a:r>
              <a:rPr lang="en-US" b="0" i="1" dirty="0" err="1">
                <a:effectLst/>
                <a:latin typeface="Söhne"/>
              </a:rPr>
              <a:t>Event_tickets_sold</a:t>
            </a:r>
            <a:r>
              <a:rPr lang="en-US" b="0" i="0" dirty="0">
                <a:effectLst/>
                <a:latin typeface="Söhne"/>
              </a:rPr>
              <a:t> field is automatically updated.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This ensures accurate and up-to-date ticket sales data for each event.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Furthermore the Event table </a:t>
            </a:r>
            <a:r>
              <a:rPr lang="en-US" i="1" dirty="0" err="1">
                <a:latin typeface="Söhne"/>
              </a:rPr>
              <a:t>Event_ticket_sold</a:t>
            </a:r>
            <a:r>
              <a:rPr lang="en-US" i="1" dirty="0">
                <a:latin typeface="Söhne"/>
              </a:rPr>
              <a:t> </a:t>
            </a:r>
            <a:r>
              <a:rPr lang="en-US" dirty="0">
                <a:latin typeface="Söhne"/>
              </a:rPr>
              <a:t>field is connected with the Venue’s </a:t>
            </a:r>
            <a:r>
              <a:rPr lang="en-US" i="1" dirty="0" err="1">
                <a:latin typeface="Söhne"/>
              </a:rPr>
              <a:t>Venue_capacity</a:t>
            </a:r>
            <a:r>
              <a:rPr lang="en-US" i="1" dirty="0">
                <a:latin typeface="Söhne"/>
              </a:rPr>
              <a:t> </a:t>
            </a:r>
            <a:r>
              <a:rPr lang="en-US" dirty="0">
                <a:latin typeface="Söhne"/>
              </a:rPr>
              <a:t>field to ensure tickets are not oversold.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dynamic relationships within the database ensure that changes in one table have an immediate impact on related data in other tables, enhancing overall data integrity and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This real-time synchronization significantly contributes to accurate event revenue tracking, attendee engagement insights, maintaining the capacity, and efficient event planning.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3329F-D467-BF1E-0A4A-F91113D8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4953" y="45720"/>
            <a:ext cx="3200400" cy="274320"/>
          </a:xfrm>
        </p:spPr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51CB5-F768-4CB5-2422-4EA85753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82800-DA14-604A-7326-21ED172FC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5" y="0"/>
            <a:ext cx="3667517" cy="685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CCA9B0A-0574-7DFA-E9D2-58AA7C8282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958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07"/>
    </mc:Choice>
    <mc:Fallback>
      <p:transition spd="slow" advTm="8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1D9B-CAC3-2501-E4A0-CFF9F687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1283-E7B4-2D4F-3357-0EAD5A126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Our Event Management Database is a powerful and efficient tool for event planning and execution, built using MySQL and supported by a user-friendly Python program.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With six interconnected tables - Venue, Event, Session, Speaker, Attendee, and Ticket - we have a comprehensive solution for managing all aspects of events.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Dynamic relationships in the database keep information up-to-date, making event planning seamless.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Our Event Management Database is a valuable asset for event planners, organizers, and stakeholders, ensuring successful and well-coordinated events.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Thank you for watching! If you have any questions or would like to learn more, feel free to reach out. Happy event planning!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4B0B8-F01F-E67C-D014-037219C6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36619-57CA-8227-8D66-B927C8E6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83ECD0-A20A-20FB-8EDB-C767774138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331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66"/>
    </mc:Choice>
    <mc:Fallback>
      <p:transition spd="slow" advTm="98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84038"/>
            <a:ext cx="5693664" cy="997530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752718"/>
            <a:ext cx="5693664" cy="4725720"/>
          </a:xfrm>
        </p:spPr>
        <p:txBody>
          <a:bodyPr/>
          <a:lstStyle/>
          <a:p>
            <a:r>
              <a:rPr lang="en-US" dirty="0"/>
              <a:t>Schema Overview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Venue Table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​Event Table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Session Table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​Speaker Table​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Attendee Table</a:t>
            </a:r>
          </a:p>
          <a:p>
            <a:pPr marL="690372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Ticket Table</a:t>
            </a:r>
          </a:p>
          <a:p>
            <a:r>
              <a:rPr lang="en-US" dirty="0"/>
              <a:t>Python Program Features</a:t>
            </a:r>
          </a:p>
          <a:p>
            <a:r>
              <a:rPr lang="en-US" dirty="0"/>
              <a:t>Dynamic Relationships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255A53-1028-40B8-E2CD-826DF46191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30"/>
    </mc:Choice>
    <mc:Fallback>
      <p:transition spd="slow" advTm="13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52-E26E-75E2-2DB4-4AE143FB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957363"/>
            <a:ext cx="10671048" cy="768096"/>
          </a:xfrm>
        </p:spPr>
        <p:txBody>
          <a:bodyPr/>
          <a:lstStyle/>
          <a:p>
            <a:r>
              <a:rPr lang="en-US" dirty="0"/>
              <a:t>Schema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FFEEA-1BC8-068C-34AB-0E571639F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1951301"/>
            <a:ext cx="10680192" cy="4061309"/>
          </a:xfrm>
        </p:spPr>
        <p:txBody>
          <a:bodyPr/>
          <a:lstStyle/>
          <a:p>
            <a:r>
              <a:rPr lang="en-US" sz="2400" b="1" dirty="0"/>
              <a:t>The Event Management Database consists of six interconnected tables:</a:t>
            </a:r>
            <a:endParaRPr lang="en-US" dirty="0"/>
          </a:p>
          <a:p>
            <a:r>
              <a:rPr lang="en-US" dirty="0"/>
              <a:t>Venue Table</a:t>
            </a:r>
          </a:p>
          <a:p>
            <a:r>
              <a:rPr lang="en-US" dirty="0"/>
              <a:t>Event Table</a:t>
            </a:r>
          </a:p>
          <a:p>
            <a:r>
              <a:rPr lang="en-US" dirty="0"/>
              <a:t>Session Table</a:t>
            </a:r>
          </a:p>
          <a:p>
            <a:r>
              <a:rPr lang="en-US" dirty="0"/>
              <a:t>Speaker Table</a:t>
            </a:r>
          </a:p>
          <a:p>
            <a:r>
              <a:rPr lang="en-US" dirty="0"/>
              <a:t>Attendee Table</a:t>
            </a:r>
          </a:p>
          <a:p>
            <a:r>
              <a:rPr lang="en-US" dirty="0"/>
              <a:t>Ticket Table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table serves a specific purpose in managing event-related information.</a:t>
            </a:r>
          </a:p>
          <a:p>
            <a:endParaRPr lang="en-US" dirty="0"/>
          </a:p>
          <a:p>
            <a:r>
              <a:rPr lang="en-US" dirty="0"/>
              <a:t>Let's explore the structure and functionalities of each table to understand how they contribute to seamless event management.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82D3E-43EB-F8FF-5646-C29C41B0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9CC2-5103-B30B-42DD-A77401AF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3134CE-979D-25FA-FF96-5591C200CC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86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5"/>
    </mc:Choice>
    <mc:Fallback>
      <p:transition spd="slow" advTm="2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A6D0-82BE-C6A0-96FF-CE40D41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2556"/>
            <a:ext cx="3200400" cy="1492887"/>
          </a:xfrm>
        </p:spPr>
        <p:txBody>
          <a:bodyPr/>
          <a:lstStyle/>
          <a:p>
            <a:pPr algn="ctr"/>
            <a:r>
              <a:rPr lang="en-US" dirty="0"/>
              <a:t>Venue 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F5C7-A8C7-BC64-7B63-3C1DF22A2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392" y="2268171"/>
            <a:ext cx="7619770" cy="4295379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Venue Table in our Event Management Database stores essential information about various event venues.</a:t>
            </a:r>
          </a:p>
          <a:p>
            <a:endParaRPr lang="en-US" dirty="0"/>
          </a:p>
          <a:p>
            <a:r>
              <a:rPr lang="en-US" dirty="0"/>
              <a:t>Columns:</a:t>
            </a:r>
          </a:p>
          <a:p>
            <a:endParaRPr lang="en-US" dirty="0"/>
          </a:p>
          <a:p>
            <a:r>
              <a:rPr lang="en-US" b="1" dirty="0" err="1"/>
              <a:t>Venue_id</a:t>
            </a:r>
            <a:r>
              <a:rPr lang="en-US" dirty="0"/>
              <a:t>: Unique identifier for each venue.</a:t>
            </a:r>
          </a:p>
          <a:p>
            <a:r>
              <a:rPr lang="en-US" b="1" dirty="0" err="1"/>
              <a:t>Venue_name</a:t>
            </a:r>
            <a:r>
              <a:rPr lang="en-US" dirty="0"/>
              <a:t>: Name of the venue.</a:t>
            </a:r>
          </a:p>
          <a:p>
            <a:r>
              <a:rPr lang="en-US" b="1" dirty="0" err="1"/>
              <a:t>Venue_capacity</a:t>
            </a:r>
            <a:r>
              <a:rPr lang="en-US" dirty="0"/>
              <a:t>: Maximum capacity of the venue for attendees.</a:t>
            </a:r>
          </a:p>
          <a:p>
            <a:r>
              <a:rPr lang="en-US" b="1" dirty="0" err="1"/>
              <a:t>Venue_amenities</a:t>
            </a:r>
            <a:r>
              <a:rPr lang="en-US" dirty="0"/>
              <a:t>: List of amenities available at the venue.</a:t>
            </a:r>
          </a:p>
          <a:p>
            <a:r>
              <a:rPr lang="en-US" b="1" dirty="0" err="1"/>
              <a:t>Venue_availability</a:t>
            </a:r>
            <a:r>
              <a:rPr lang="en-US" dirty="0"/>
              <a:t>: Indicates the current availability status of the venue.</a:t>
            </a:r>
          </a:p>
          <a:p>
            <a:endParaRPr lang="en-US" dirty="0"/>
          </a:p>
          <a:p>
            <a:r>
              <a:rPr lang="en-US" dirty="0"/>
              <a:t>This table assists event planners in making informed decisions about the ideal venue for each event.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4B5A9-FAFB-A138-91F1-A4C3C82A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21" y="82910"/>
            <a:ext cx="3200400" cy="274320"/>
          </a:xfrm>
        </p:spPr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27F5-4379-A23A-A46D-898D5495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61E75-7AFC-1FAF-80F1-8053B8B5A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721" y="356367"/>
            <a:ext cx="8321155" cy="188621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4D9E22B-DBCE-FDBA-574C-8487DD4253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092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74"/>
    </mc:Choice>
    <mc:Fallback>
      <p:transition spd="slow" advTm="7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FED6-AB76-DB86-23A5-37307631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D6C668-8213-AC02-C1E6-4CC3697BA74D}"/>
              </a:ext>
            </a:extLst>
          </p:cNvPr>
          <p:cNvSpPr txBox="1">
            <a:spLocks/>
          </p:cNvSpPr>
          <p:nvPr/>
        </p:nvSpPr>
        <p:spPr>
          <a:xfrm>
            <a:off x="3714750" y="2562621"/>
            <a:ext cx="7483724" cy="4295379"/>
          </a:xfrm>
          <a:prstGeom prst="rect">
            <a:avLst/>
          </a:prstGeom>
          <a:noFill/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The Event Table is a key component of our Event Management Database, responsible for storing comprehensive information about each event.</a:t>
            </a:r>
          </a:p>
          <a:p>
            <a:endParaRPr lang="en-US" sz="1500" dirty="0"/>
          </a:p>
          <a:p>
            <a:r>
              <a:rPr lang="en-US" sz="1500" b="1" dirty="0"/>
              <a:t>Columns:</a:t>
            </a:r>
            <a:endParaRPr lang="en-US" sz="1500" dirty="0"/>
          </a:p>
          <a:p>
            <a:pPr lvl="1"/>
            <a:r>
              <a:rPr lang="en-US" sz="1500" b="1" dirty="0" err="1"/>
              <a:t>Event_id</a:t>
            </a:r>
            <a:r>
              <a:rPr lang="en-US" sz="1500" dirty="0"/>
              <a:t>: Unique identifier for each event.</a:t>
            </a:r>
          </a:p>
          <a:p>
            <a:pPr lvl="1"/>
            <a:r>
              <a:rPr lang="en-US" sz="1500" b="1" dirty="0" err="1"/>
              <a:t>Event_title</a:t>
            </a:r>
            <a:r>
              <a:rPr lang="en-US" sz="1500" dirty="0"/>
              <a:t>: The title or name of the event.</a:t>
            </a:r>
          </a:p>
          <a:p>
            <a:pPr lvl="1"/>
            <a:r>
              <a:rPr lang="en-US" sz="1500" b="1" dirty="0" err="1"/>
              <a:t>Event_description</a:t>
            </a:r>
            <a:r>
              <a:rPr lang="en-US" sz="1500" dirty="0"/>
              <a:t>: A brief description of the event's purpose or content.</a:t>
            </a:r>
          </a:p>
          <a:p>
            <a:pPr lvl="1"/>
            <a:r>
              <a:rPr lang="en-US" sz="1500" b="1" dirty="0" err="1"/>
              <a:t>Event_start_datetime</a:t>
            </a:r>
            <a:r>
              <a:rPr lang="en-US" sz="1500" dirty="0"/>
              <a:t>: The date and time when the event is scheduled to start.</a:t>
            </a:r>
          </a:p>
          <a:p>
            <a:pPr lvl="1"/>
            <a:r>
              <a:rPr lang="en-US" sz="1500" b="1" dirty="0" err="1"/>
              <a:t>Event_end_datetime</a:t>
            </a:r>
            <a:r>
              <a:rPr lang="en-US" sz="1500" dirty="0"/>
              <a:t>: The date and time when the event is expected to conclude.</a:t>
            </a:r>
          </a:p>
          <a:p>
            <a:pPr lvl="1"/>
            <a:r>
              <a:rPr lang="en-US" sz="1500" b="1" dirty="0" err="1"/>
              <a:t>Event_tickets_sold</a:t>
            </a:r>
            <a:r>
              <a:rPr lang="en-US" sz="1500" dirty="0"/>
              <a:t>: The number of tickets sold for the event.</a:t>
            </a:r>
          </a:p>
          <a:p>
            <a:pPr lvl="1"/>
            <a:r>
              <a:rPr lang="en-US" sz="1500" b="1" dirty="0" err="1"/>
              <a:t>Venue_id</a:t>
            </a:r>
            <a:r>
              <a:rPr lang="en-US" sz="1500" dirty="0"/>
              <a:t>: The unique identifier linking the event to its corresponding venue.</a:t>
            </a:r>
          </a:p>
          <a:p>
            <a:pPr lvl="1"/>
            <a:endParaRPr lang="en-US" sz="1500" dirty="0"/>
          </a:p>
          <a:p>
            <a:r>
              <a:rPr lang="en-US" sz="1500" dirty="0"/>
              <a:t>The Event Table's seamless integration with other tables enables efficient event planning and tracking.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E9819-AF0D-32FD-71BE-34174AC7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457200"/>
            <a:ext cx="7483724" cy="19621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4C179D-E814-6CC3-F574-5FFAC657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2747089"/>
            <a:ext cx="3200400" cy="1363822"/>
          </a:xfrm>
        </p:spPr>
        <p:txBody>
          <a:bodyPr/>
          <a:lstStyle/>
          <a:p>
            <a:pPr algn="ctr"/>
            <a:r>
              <a:rPr lang="en-US" sz="4400" dirty="0">
                <a:latin typeface="Arial Black (Headings)"/>
              </a:rPr>
              <a:t>Event </a:t>
            </a:r>
            <a:br>
              <a:rPr lang="en-US" sz="4400" dirty="0">
                <a:latin typeface="Arial Black (Headings)"/>
              </a:rPr>
            </a:br>
            <a:r>
              <a:rPr lang="en-US" sz="4400" dirty="0">
                <a:latin typeface="Arial Black (Headings)"/>
              </a:rPr>
              <a:t>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03180-DB4A-4CDB-AC0D-ADBD7DF88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13" y="127987"/>
            <a:ext cx="3206774" cy="32921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B3B55E1-9ECF-8F91-BF09-5B60699F04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27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91"/>
    </mc:Choice>
    <mc:Fallback>
      <p:transition spd="slow" advTm="7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A6D0-82BE-C6A0-96FF-CE40D41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2556"/>
            <a:ext cx="3200400" cy="1492887"/>
          </a:xfrm>
        </p:spPr>
        <p:txBody>
          <a:bodyPr/>
          <a:lstStyle/>
          <a:p>
            <a:pPr algn="ctr"/>
            <a:r>
              <a:rPr lang="en-US" dirty="0"/>
              <a:t>Session 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F5C7-A8C7-BC64-7B63-3C1DF22A2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721" y="2924174"/>
            <a:ext cx="7904441" cy="363937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Session Table is a vital component of our Event Management Database, managing details about individual sessions within each event.</a:t>
            </a:r>
          </a:p>
          <a:p>
            <a:r>
              <a:rPr lang="en-US" b="1" dirty="0"/>
              <a:t>Columns:</a:t>
            </a:r>
            <a:endParaRPr lang="en-US" dirty="0"/>
          </a:p>
          <a:p>
            <a:pPr lvl="1"/>
            <a:r>
              <a:rPr lang="en-US" b="1" dirty="0" err="1"/>
              <a:t>Session_id</a:t>
            </a:r>
            <a:r>
              <a:rPr lang="en-US" dirty="0"/>
              <a:t>: Unique identifier for each session.</a:t>
            </a:r>
          </a:p>
          <a:p>
            <a:pPr lvl="1"/>
            <a:r>
              <a:rPr lang="en-US" b="1" dirty="0" err="1"/>
              <a:t>Event_id</a:t>
            </a:r>
            <a:r>
              <a:rPr lang="en-US" dirty="0"/>
              <a:t>: The identifier linking the session to its parent event.</a:t>
            </a:r>
          </a:p>
          <a:p>
            <a:pPr lvl="1"/>
            <a:r>
              <a:rPr lang="en-US" b="1" dirty="0" err="1"/>
              <a:t>Session_title</a:t>
            </a:r>
            <a:r>
              <a:rPr lang="en-US" dirty="0"/>
              <a:t>: The title or name of the session.</a:t>
            </a:r>
          </a:p>
          <a:p>
            <a:pPr lvl="1"/>
            <a:r>
              <a:rPr lang="en-US" b="1" dirty="0" err="1"/>
              <a:t>Session_description</a:t>
            </a:r>
            <a:r>
              <a:rPr lang="en-US" dirty="0"/>
              <a:t>: A brief description of the session's content or topic.</a:t>
            </a:r>
          </a:p>
          <a:p>
            <a:pPr lvl="1"/>
            <a:r>
              <a:rPr lang="en-US" b="1" dirty="0" err="1"/>
              <a:t>Session_start_datetime</a:t>
            </a:r>
            <a:r>
              <a:rPr lang="en-US" dirty="0"/>
              <a:t>: The date and time when the session is scheduled to start.</a:t>
            </a:r>
          </a:p>
          <a:p>
            <a:pPr lvl="1"/>
            <a:r>
              <a:rPr lang="en-US" b="1" dirty="0" err="1"/>
              <a:t>Session_end_datetime</a:t>
            </a:r>
            <a:r>
              <a:rPr lang="en-US" dirty="0"/>
              <a:t>: The date and time when the session is expected to conclude.</a:t>
            </a:r>
          </a:p>
          <a:p>
            <a:r>
              <a:rPr lang="en-US" dirty="0"/>
              <a:t>The Session Table's connection with other tables ensures proper organization and management of event sessions.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4B5A9-FAFB-A138-91F1-A4C3C82A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21" y="82910"/>
            <a:ext cx="3200400" cy="274320"/>
          </a:xfrm>
        </p:spPr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27F5-4379-A23A-A46D-898D5495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AE061-5656-234F-E414-4080A21DA0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417"/>
          <a:stretch/>
        </p:blipFill>
        <p:spPr>
          <a:xfrm>
            <a:off x="3631722" y="177132"/>
            <a:ext cx="7430996" cy="250542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FBCFB92-D1A5-29F6-78A7-91EF700318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76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03"/>
    </mc:Choice>
    <mc:Fallback>
      <p:transition spd="slow" advTm="65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805F65-8A2C-8260-6E8F-7A31180C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" y="220980"/>
            <a:ext cx="3200400" cy="274320"/>
          </a:xfrm>
        </p:spPr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A901C-E260-B565-7BF8-C012417C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3524E4-C395-E698-0120-7398DA9B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913569"/>
            <a:ext cx="3200400" cy="1492887"/>
          </a:xfrm>
        </p:spPr>
        <p:txBody>
          <a:bodyPr/>
          <a:lstStyle/>
          <a:p>
            <a:pPr algn="ctr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FB93F-7F1A-421B-2489-B2F062309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430" y="1"/>
            <a:ext cx="7770495" cy="27527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CD307F-0B67-C510-E3EF-967EFEBF7200}"/>
              </a:ext>
            </a:extLst>
          </p:cNvPr>
          <p:cNvSpPr txBox="1">
            <a:spLocks/>
          </p:cNvSpPr>
          <p:nvPr/>
        </p:nvSpPr>
        <p:spPr>
          <a:xfrm>
            <a:off x="3631721" y="2924174"/>
            <a:ext cx="7904441" cy="3639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Speaker Table is a pivotal component of our Event Management Database, responsible for managing information about the esteemed speakers participating in various event sessions.</a:t>
            </a:r>
          </a:p>
          <a:p>
            <a:endParaRPr lang="en-US" sz="1400" dirty="0"/>
          </a:p>
          <a:p>
            <a:r>
              <a:rPr lang="en-US" sz="1400" b="1" dirty="0"/>
              <a:t>Columns:</a:t>
            </a:r>
            <a:endParaRPr lang="en-US" sz="1400" dirty="0"/>
          </a:p>
          <a:p>
            <a:pPr lvl="1"/>
            <a:r>
              <a:rPr lang="en-US" sz="1400" b="1" dirty="0" err="1"/>
              <a:t>Speaker_id</a:t>
            </a:r>
            <a:r>
              <a:rPr lang="en-US" sz="1400" dirty="0"/>
              <a:t>: Unique identifier for each speaker.</a:t>
            </a:r>
          </a:p>
          <a:p>
            <a:pPr lvl="1"/>
            <a:r>
              <a:rPr lang="en-US" sz="1400" b="1" dirty="0" err="1"/>
              <a:t>Session_id</a:t>
            </a:r>
            <a:r>
              <a:rPr lang="en-US" sz="1400" dirty="0"/>
              <a:t>: The identifier linking the speaker to their respective session.</a:t>
            </a:r>
          </a:p>
          <a:p>
            <a:pPr lvl="1"/>
            <a:r>
              <a:rPr lang="en-US" sz="1400" b="1" dirty="0" err="1"/>
              <a:t>Speaker_first_name</a:t>
            </a:r>
            <a:r>
              <a:rPr lang="en-US" sz="1400" dirty="0"/>
              <a:t>: The first name of the speaker.</a:t>
            </a:r>
          </a:p>
          <a:p>
            <a:pPr lvl="1"/>
            <a:r>
              <a:rPr lang="en-US" sz="1400" b="1" dirty="0" err="1"/>
              <a:t>Speaker_last_name</a:t>
            </a:r>
            <a:r>
              <a:rPr lang="en-US" sz="1400" dirty="0"/>
              <a:t>: The last name of the speaker.</a:t>
            </a:r>
          </a:p>
          <a:p>
            <a:pPr lvl="1"/>
            <a:r>
              <a:rPr lang="en-US" sz="1400" b="1" dirty="0" err="1"/>
              <a:t>Speaker_bio</a:t>
            </a:r>
            <a:r>
              <a:rPr lang="en-US" sz="1400" dirty="0"/>
              <a:t>: A brief biography of the speaker, showcasing their expertise and background.</a:t>
            </a:r>
          </a:p>
          <a:p>
            <a:pPr lvl="1"/>
            <a:r>
              <a:rPr lang="en-US" sz="1400" b="1" dirty="0" err="1"/>
              <a:t>Speaker_email</a:t>
            </a:r>
            <a:r>
              <a:rPr lang="en-US" sz="1400" dirty="0"/>
              <a:t>: Contact email of the speaker.</a:t>
            </a:r>
          </a:p>
          <a:p>
            <a:pPr lvl="1"/>
            <a:r>
              <a:rPr lang="en-US" sz="1400" b="1" dirty="0" err="1"/>
              <a:t>Speaker_phone</a:t>
            </a:r>
            <a:r>
              <a:rPr lang="en-US" sz="1400" b="1" dirty="0"/>
              <a:t>: </a:t>
            </a:r>
            <a:r>
              <a:rPr lang="en-US" sz="1400" dirty="0"/>
              <a:t>Contact phone number of the speaker.</a:t>
            </a:r>
          </a:p>
          <a:p>
            <a:pPr lvl="1"/>
            <a:endParaRPr lang="en-US" sz="1400" dirty="0"/>
          </a:p>
          <a:p>
            <a:r>
              <a:rPr lang="en-US" sz="1400" dirty="0"/>
              <a:t>The Speaker Table plays a critical role in enriching the event experience by providing valuable insights into the speakers' profiles and expertise.</a:t>
            </a:r>
          </a:p>
          <a:p>
            <a:endParaRPr lang="en-US" sz="140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38321283-0F91-4824-DC5C-FB783FEA65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87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65"/>
    </mc:Choice>
    <mc:Fallback>
      <p:transition spd="slow" advTm="6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FED6-AB76-DB86-23A5-37307631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D6C668-8213-AC02-C1E6-4CC3697BA74D}"/>
              </a:ext>
            </a:extLst>
          </p:cNvPr>
          <p:cNvSpPr txBox="1">
            <a:spLocks/>
          </p:cNvSpPr>
          <p:nvPr/>
        </p:nvSpPr>
        <p:spPr>
          <a:xfrm>
            <a:off x="3714750" y="2562621"/>
            <a:ext cx="7483724" cy="4295379"/>
          </a:xfrm>
          <a:prstGeom prst="rect">
            <a:avLst/>
          </a:prstGeom>
          <a:noFill/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The Attendee Table is a significant component of our Event Management Database, responsible for recording information about the entities, such as websites or vendors, purchasing event tickets.</a:t>
            </a:r>
          </a:p>
          <a:p>
            <a:endParaRPr lang="en-US" sz="1500" dirty="0"/>
          </a:p>
          <a:p>
            <a:r>
              <a:rPr lang="en-US" sz="1500" b="1" dirty="0"/>
              <a:t>Columns:</a:t>
            </a:r>
            <a:endParaRPr lang="en-US" sz="1500" dirty="0"/>
          </a:p>
          <a:p>
            <a:pPr lvl="1"/>
            <a:r>
              <a:rPr lang="en-US" sz="1500" b="1" dirty="0" err="1"/>
              <a:t>Attendee_id</a:t>
            </a:r>
            <a:r>
              <a:rPr lang="en-US" sz="1500" dirty="0"/>
              <a:t>: Unique identifier for each attendee.</a:t>
            </a:r>
          </a:p>
          <a:p>
            <a:pPr lvl="1"/>
            <a:r>
              <a:rPr lang="en-US" sz="1500" b="1" dirty="0" err="1"/>
              <a:t>Attendee_vendor_name</a:t>
            </a:r>
            <a:r>
              <a:rPr lang="en-US" sz="1500" dirty="0"/>
              <a:t>: The name of the entity (website/vendor) purchasing tickets.</a:t>
            </a:r>
          </a:p>
          <a:p>
            <a:pPr lvl="1"/>
            <a:r>
              <a:rPr lang="en-US" sz="1500" b="1" dirty="0" err="1"/>
              <a:t>Attendee_website</a:t>
            </a:r>
            <a:r>
              <a:rPr lang="en-US" sz="1500" dirty="0"/>
              <a:t>: The website associated with the attendee, facilitating easy contact and access.</a:t>
            </a:r>
          </a:p>
          <a:p>
            <a:pPr lvl="1"/>
            <a:endParaRPr lang="en-US" sz="1500" dirty="0"/>
          </a:p>
          <a:p>
            <a:r>
              <a:rPr lang="en-US" sz="1500" dirty="0"/>
              <a:t>The Attendee Table provides crucial data on ticket purchasers, allowing event organizers to understand attendee demographics and preferences.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4C179D-E814-6CC3-F574-5FFAC657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" y="2747089"/>
            <a:ext cx="3467100" cy="1363822"/>
          </a:xfrm>
        </p:spPr>
        <p:txBody>
          <a:bodyPr/>
          <a:lstStyle/>
          <a:p>
            <a:pPr algn="ctr"/>
            <a:r>
              <a:rPr lang="en-US" sz="4400" dirty="0">
                <a:latin typeface="Arial Black (Headings)"/>
              </a:rPr>
              <a:t>Attendee </a:t>
            </a:r>
            <a:br>
              <a:rPr lang="en-US" sz="4400" dirty="0">
                <a:latin typeface="Arial Black (Headings)"/>
              </a:rPr>
            </a:br>
            <a:r>
              <a:rPr lang="en-US" sz="4400" dirty="0">
                <a:latin typeface="Arial Black (Headings)"/>
              </a:rPr>
              <a:t>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03180-DB4A-4CDB-AC0D-ADBD7DF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3" y="127987"/>
            <a:ext cx="3206774" cy="329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D5EBA-5091-58F5-DE44-291B057FE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363" y="457200"/>
            <a:ext cx="4465303" cy="193452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BE451A0-3DDE-7EEC-A042-99CE9A5431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3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A6D0-82BE-C6A0-96FF-CE40D41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2556"/>
            <a:ext cx="3200400" cy="1492887"/>
          </a:xfrm>
        </p:spPr>
        <p:txBody>
          <a:bodyPr/>
          <a:lstStyle/>
          <a:p>
            <a:pPr algn="ctr"/>
            <a:r>
              <a:rPr lang="en-US" dirty="0"/>
              <a:t>Ticket 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F5C7-A8C7-BC64-7B63-3C1DF22A2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696" y="82911"/>
            <a:ext cx="4702654" cy="655601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Ticket Table is a fundamental aspect of our Event Management Database, responsible for managing all ticket-related data, including ticket types, prices, quantities, and their association with events and attendees.</a:t>
            </a:r>
          </a:p>
          <a:p>
            <a:endParaRPr lang="en-US" dirty="0"/>
          </a:p>
          <a:p>
            <a:r>
              <a:rPr lang="en-US" b="1" dirty="0"/>
              <a:t>Columns:</a:t>
            </a:r>
            <a:endParaRPr lang="en-US" dirty="0"/>
          </a:p>
          <a:p>
            <a:pPr lvl="1"/>
            <a:r>
              <a:rPr lang="en-US" dirty="0" err="1"/>
              <a:t>Ticket_id</a:t>
            </a:r>
            <a:r>
              <a:rPr lang="en-US" dirty="0"/>
              <a:t>: Unique identifier for each ticket.</a:t>
            </a:r>
          </a:p>
          <a:p>
            <a:pPr lvl="1"/>
            <a:r>
              <a:rPr lang="en-US" dirty="0" err="1"/>
              <a:t>Event_id</a:t>
            </a:r>
            <a:r>
              <a:rPr lang="en-US" dirty="0"/>
              <a:t>: The identifier linking the ticket to its corresponding event in the Event Table.</a:t>
            </a:r>
          </a:p>
          <a:p>
            <a:pPr lvl="1"/>
            <a:r>
              <a:rPr lang="en-US" dirty="0" err="1"/>
              <a:t>Attendee_id</a:t>
            </a:r>
            <a:r>
              <a:rPr lang="en-US" dirty="0"/>
              <a:t>: The identifier linking the ticket to its purchaser in the Attendee Table.</a:t>
            </a:r>
          </a:p>
          <a:p>
            <a:pPr lvl="1"/>
            <a:r>
              <a:rPr lang="en-US" dirty="0" err="1"/>
              <a:t>Ticket_type</a:t>
            </a:r>
            <a:r>
              <a:rPr lang="en-US" dirty="0"/>
              <a:t>: The type or category of the ticket (e.g., VIP, General Admission).</a:t>
            </a:r>
          </a:p>
          <a:p>
            <a:pPr lvl="1"/>
            <a:r>
              <a:rPr lang="en-US" dirty="0" err="1"/>
              <a:t>Ticket_price</a:t>
            </a:r>
            <a:r>
              <a:rPr lang="en-US" dirty="0"/>
              <a:t>: The price of the ticket.</a:t>
            </a:r>
          </a:p>
          <a:p>
            <a:pPr lvl="1"/>
            <a:r>
              <a:rPr lang="en-US" dirty="0" err="1"/>
              <a:t>Ticket_quantity</a:t>
            </a:r>
            <a:r>
              <a:rPr lang="en-US" dirty="0"/>
              <a:t>: The number of tickets purchased for the event.</a:t>
            </a:r>
          </a:p>
          <a:p>
            <a:pPr lvl="1"/>
            <a:endParaRPr lang="en-US" dirty="0"/>
          </a:p>
          <a:p>
            <a:r>
              <a:rPr lang="en-US" dirty="0"/>
              <a:t>The Ticket Table's dynamic relationship with the Event Table ensures real-time updates to event ticket sales data.</a:t>
            </a:r>
          </a:p>
          <a:p>
            <a:endParaRPr lang="en-US" dirty="0"/>
          </a:p>
          <a:p>
            <a:r>
              <a:rPr lang="en-US" dirty="0"/>
              <a:t>By efficiently managing ticket information, the Ticket Table contributes to accurate event revenue tracking and a seamless ticketing experience for attendees.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4B5A9-FAFB-A138-91F1-A4C3C82A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21" y="82910"/>
            <a:ext cx="2769079" cy="274320"/>
          </a:xfrm>
        </p:spPr>
        <p:txBody>
          <a:bodyPr/>
          <a:lstStyle/>
          <a:p>
            <a:r>
              <a:rPr lang="en-US" dirty="0"/>
              <a:t>Event Management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27F5-4379-A23A-A46D-898D5495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EAA68-3F0D-373C-7840-FE7B1FB9A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5"/>
          <a:stretch/>
        </p:blipFill>
        <p:spPr>
          <a:xfrm>
            <a:off x="8322638" y="760094"/>
            <a:ext cx="3610282" cy="5193031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470DCCE-E27E-2CBE-D54B-CCFC4C65AF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336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5"/>
    </mc:Choice>
    <mc:Fallback>
      <p:transition spd="slow" advTm="5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6.8|1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7|26.4|17.6|2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6|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6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2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8.6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6|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7|7.1|1.2|12.9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.5|5.1"/>
</p:tagLst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{48A2B41B-F2DE-4EF3-9D95-B080DC266C53}tf78438558_win32</Template>
  <TotalTime>337</TotalTime>
  <Words>1186</Words>
  <Application>Microsoft Office PowerPoint</Application>
  <PresentationFormat>Widescreen</PresentationFormat>
  <Paragraphs>132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Arial Black (Headings)</vt:lpstr>
      <vt:lpstr>Sabon Next LT</vt:lpstr>
      <vt:lpstr>Söhne</vt:lpstr>
      <vt:lpstr>Wingdings</vt:lpstr>
      <vt:lpstr>Office Theme</vt:lpstr>
      <vt:lpstr>Event Management   Database </vt:lpstr>
      <vt:lpstr>AGENDA</vt:lpstr>
      <vt:lpstr>Schema Overview</vt:lpstr>
      <vt:lpstr>Venue  Table</vt:lpstr>
      <vt:lpstr>Event  Table</vt:lpstr>
      <vt:lpstr>Session  Table</vt:lpstr>
      <vt:lpstr>Speaker  Table</vt:lpstr>
      <vt:lpstr>Attendee  Table</vt:lpstr>
      <vt:lpstr>Ticket  Table</vt:lpstr>
      <vt:lpstr>PowerPoint Presentation</vt:lpstr>
      <vt:lpstr>Dynamic Relationships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Management   Database </dc:title>
  <dc:subject/>
  <dc:creator>Ryan Pierce</dc:creator>
  <cp:lastModifiedBy>Ryan Pierce</cp:lastModifiedBy>
  <cp:revision>1</cp:revision>
  <dcterms:created xsi:type="dcterms:W3CDTF">2023-07-25T21:52:07Z</dcterms:created>
  <dcterms:modified xsi:type="dcterms:W3CDTF">2023-07-26T03:30:01Z</dcterms:modified>
</cp:coreProperties>
</file>